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294" r:id="rId4"/>
    <p:sldId id="292" r:id="rId5"/>
    <p:sldId id="293" r:id="rId6"/>
    <p:sldId id="291" r:id="rId7"/>
    <p:sldId id="275" r:id="rId8"/>
    <p:sldId id="300" r:id="rId9"/>
    <p:sldId id="274" r:id="rId10"/>
    <p:sldId id="299" r:id="rId11"/>
    <p:sldId id="296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272" r:id="rId3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C4C"/>
    <a:srgbClr val="297DC1"/>
    <a:srgbClr val="0E4C85"/>
    <a:srgbClr val="F3742E"/>
    <a:srgbClr val="EC6A21"/>
    <a:srgbClr val="2A79BD"/>
    <a:srgbClr val="13427E"/>
    <a:srgbClr val="515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7" autoAdjust="0"/>
  </p:normalViewPr>
  <p:slideViewPr>
    <p:cSldViewPr>
      <p:cViewPr varScale="1">
        <p:scale>
          <a:sx n="65" d="100"/>
          <a:sy n="65" d="100"/>
        </p:scale>
        <p:origin x="1524" y="6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94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2AD6F69-E9E8-480C-98B1-06D8BEC3EE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AE86FEB4-6B97-450F-9612-ABEEBC8739D4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F7344A12-5303-44F9-BF81-4A619172CF6A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53BCD28-77BD-4547-8CED-156B3D2330B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6BD968-88AC-4C73-9646-71C7A83EA5AA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5D60D1-FB23-46CC-AA24-7346E7E3A0FF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F242CE-DBC0-4842-B863-E776BC3F6E0F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035EE5-120B-4292-BDDD-D3BFD2B99E13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6C5679-33BB-4DE1-90F8-D20807AED854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AAF3A4-977C-4901-8AA4-D5AB20AA8032}" type="slidenum">
              <a:rPr lang="cs-CZ" altLang="cs-CZ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EFD35B-98B5-4E08-AF32-FD81EEE00AB1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E8222A-BB48-4D94-9119-DA4CC22B9373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E5DC49-8C69-4BFB-ACC7-BA4377269EB1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A448C0-3696-4797-B902-F24B9DD8C7A3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0B344D-52FC-42E6-8D4F-B5232247921A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407049E-6B44-4A72-B7CD-95AC931A7620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0DBDC0-AA9F-47D4-897A-C5085AFA5E88}" type="slidenum">
              <a:rPr lang="cs-CZ" altLang="cs-CZ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4ABB25-B5B4-4792-8206-7530D520B189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651A8D-9AAF-48BD-B954-DA2AAAE91608}" type="slidenum">
              <a:rPr lang="cs-CZ" altLang="cs-CZ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664AB3-8B22-4B4C-864C-F9C5C1CC278C}" type="slidenum">
              <a:rPr lang="cs-CZ" altLang="cs-CZ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4D574D-927A-4474-A6AA-FC7954F2ABD4}" type="slidenum">
              <a:rPr lang="cs-CZ" altLang="cs-CZ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73189F-7BF5-4C9A-811C-B43C105FC826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ABC3A1-A640-4483-A451-085D6B4CF2FD}" type="slidenum">
              <a:rPr lang="cs-CZ" altLang="cs-CZ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70225C-49C9-4608-A12B-A5E308AB6A13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E25254-667C-4AA2-8FB7-16E66F705871}" type="slidenum">
              <a:rPr lang="cs-CZ" altLang="cs-CZ"/>
              <a:pPr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9DC80B-A646-49B0-917B-220BB438871B}" type="slidenum">
              <a:rPr lang="cs-CZ" altLang="cs-CZ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E37C93-FC93-43C7-B1F9-FFFCC0EB5D0C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BE028D3-1479-47F2-9B25-276F862289E3}" type="slidenum">
              <a:rPr lang="cs-CZ" altLang="cs-CZ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56F033-18B0-44B0-9AD7-141C1BCFEA5F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8A64B4E-1FA1-4696-9F82-DB9AA8B93F33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86C3B9-49EC-42B2-B597-3E66467C0E4D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63A62F-8CEE-4AD8-939B-28B68C06DD26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7327C1-5D86-431D-B3BD-7DE1591725F8}" type="slidenum">
              <a:rPr lang="cs-CZ" altLang="cs-CZ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C44779-8D9E-44E1-AE90-F7BAB9253C2E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12096" r="36105" b="20667"/>
          <a:stretch>
            <a:fillRect/>
          </a:stretch>
        </p:blipFill>
        <p:spPr bwMode="auto">
          <a:xfrm>
            <a:off x="0" y="0"/>
            <a:ext cx="91424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40B7-0A41-4EF0-BAE8-4935D0C6D2E0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996C5-97D2-4906-AD29-10306AD188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035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7772-5CB2-446F-94BC-18A797401753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322D-5517-45F1-93DE-65925E93C3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85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4871-BCAA-45D3-8DBB-BA21262688E0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D1A8-385D-4F49-869C-372B39F09A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208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40617" r="1495" b="20399"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13305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2721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D7A8-1BB1-41E3-A3BC-EB1ABC06D211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F4211-F9E4-4898-8AF5-D4F4C40F10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8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EF98-049F-4E25-9FAD-532913AC72B3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74893-9757-47EF-BF99-CA6EA85B83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7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BB1D-C019-4DDB-BBE8-B6B22A3E5A80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512CF-E218-4A6A-95AA-F32BFC293E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19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734-CC2B-41AD-8A18-3D6A98D52799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CDD4B-E7BE-4570-90C1-17382B7FCD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1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5919788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EDA9-9DBC-4EFD-A623-70B830C7228D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131-2754-4CD5-9E30-E80C49B2D0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886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F584-1B20-4BBA-9942-57BDF6A60C39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79F03-041A-4DC3-BBC5-59F196DD60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5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91BE-2EB8-4CF2-A585-41603F830211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9507-7E82-44BC-B1B2-559AC61C6B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359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C23D9F4-5528-45F8-A21A-4BDFEF9BAE23}" type="datetimeFigureOut">
              <a:rPr lang="cs-CZ"/>
              <a:pPr>
                <a:defRPr/>
              </a:pPr>
              <a:t>05.05.2022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5764DB6-B842-4C22-A481-FA77D38156C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61" r:id="rId3"/>
    <p:sldLayoutId id="2147484362" r:id="rId4"/>
    <p:sldLayoutId id="2147484363" r:id="rId5"/>
    <p:sldLayoutId id="2147484364" r:id="rId6"/>
    <p:sldLayoutId id="2147484371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979613" y="4630738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2A79BD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2A79BD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2A79BD"/>
              </a:solidFill>
              <a:latin typeface="Myriad Pro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55613" y="2565400"/>
            <a:ext cx="7140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E4C85"/>
                </a:solidFill>
                <a:latin typeface="Myriad Pro" pitchFamily="34" charset="0"/>
              </a:rPr>
              <a:t>Studená recyklace vozovek </a:t>
            </a:r>
            <a:br>
              <a:rPr lang="cs-CZ" altLang="cs-CZ" b="1">
                <a:solidFill>
                  <a:srgbClr val="0E4C85"/>
                </a:solidFill>
                <a:latin typeface="Myriad Pro" pitchFamily="34" charset="0"/>
              </a:rPr>
            </a:br>
            <a:r>
              <a:rPr lang="cs-CZ" altLang="cs-CZ" b="1">
                <a:solidFill>
                  <a:srgbClr val="0E4C85"/>
                </a:solidFill>
                <a:latin typeface="Myriad Pro" pitchFamily="34" charset="0"/>
              </a:rPr>
              <a:t>se speciálním hydraulickým pojivem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55613" y="4627563"/>
            <a:ext cx="7140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297DC1"/>
                </a:solidFill>
                <a:latin typeface="Myriad Pro" pitchFamily="34" charset="0"/>
              </a:rPr>
              <a:t>Zdeněk Nevosád, Jiří Grošek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Centrum dopravního výzkumu, v. v. i.</a:t>
            </a:r>
          </a:p>
        </p:txBody>
      </p:sp>
      <p:pic>
        <p:nvPicPr>
          <p:cNvPr id="717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163"/>
            <a:ext cx="3651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5613" y="5421313"/>
            <a:ext cx="7140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297DC1"/>
                </a:solidFill>
                <a:latin typeface="Myriad Pro" pitchFamily="34" charset="0"/>
              </a:rPr>
              <a:t>Viktor Vašíček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Vápenka Vitošov s.r.o.</a:t>
            </a:r>
          </a:p>
        </p:txBody>
      </p:sp>
      <p:pic>
        <p:nvPicPr>
          <p:cNvPr id="7175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1116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15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DIAGNOSTIKA NA NOVÉ VRSTVĚ</a:t>
            </a:r>
          </a:p>
        </p:txBody>
      </p:sp>
      <p:sp>
        <p:nvSpPr>
          <p:cNvPr id="25604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71575"/>
            <a:ext cx="2914650" cy="2185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509963"/>
            <a:ext cx="29162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71575"/>
            <a:ext cx="502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7651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HYDRAULICKÁ POJIVA SE SPECIÁLNÍ CHEMIÍ</a:t>
            </a:r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0" y="1020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   	</a:t>
            </a:r>
            <a:r>
              <a:rPr lang="cs-CZ" altLang="cs-CZ" sz="2400"/>
              <a:t>Hydraulická pojiva se speciální chemií jsou směsí vhodného cementu a dalších práškových přísad a příměsí.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  	Přísady a příměsi ještě účinněji snižují až zcela eliminují (normě vyhovující) objemovou nestálost cementu. Jde o formu tlumení variability vlastností různých výrobních šarží cementu. 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   	Hydraulická směsná pojiva se speciální chemií nesmí být hodnocena jako cement. Vmísením přísad a příměsí se jedná o jiný výrobek</a:t>
            </a:r>
            <a:r>
              <a:rPr lang="cs-CZ" altLang="cs-CZ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HYDRAULICKÁ POJIVA SE SPECIÁLNÍ CHEMIÍ</a:t>
            </a:r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29701" name="Rectangle 3"/>
          <p:cNvSpPr txBox="1">
            <a:spLocks noChangeArrowheads="1"/>
          </p:cNvSpPr>
          <p:nvPr/>
        </p:nvSpPr>
        <p:spPr bwMode="auto">
          <a:xfrm>
            <a:off x="-17463" y="1171575"/>
            <a:ext cx="85121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	Hydraulická směsná pojiva s i bez speciální chemie mohou mít: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	     - 	řízeně zpomalený nárůst pevností,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	     - 	utlumený režim pronikání vlhkosti strukturou, včetně 	zpomaleného vysychání,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         - 	zvýšenou hydratační objemovou stálost,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	     - 	tzv. imobilizační vlastnosti (zpomalují např. uvolňování 	těžkých kovů, ropných látek, aj.) vyluhováváním,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         - 	jiné.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174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HYDRAULICKÁ POJIVA SE SPECIÁLNÍ CHEMIÍ</a:t>
            </a:r>
          </a:p>
        </p:txBody>
      </p:sp>
      <p:sp>
        <p:nvSpPr>
          <p:cNvPr id="3174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31749" name="Rectangle 3"/>
          <p:cNvSpPr txBox="1">
            <a:spLocks noChangeArrowheads="1"/>
          </p:cNvSpPr>
          <p:nvPr/>
        </p:nvSpPr>
        <p:spPr bwMode="auto">
          <a:xfrm>
            <a:off x="330200" y="12969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/>
              <a:t>Hydraulická směsná cementová hydraulická pojiva se speciální chemií jsou v Evropě a USA používána od cca 80. let dvacátého století. Jsou určena především pro studenou recyklaci vozovek. Technologie je přirozeným pokračováním pojiv na bázi jen běžných cementů, včetně směsných cementů.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Speciální směsná cementová hydraulická pojiva se speciální chemií jsou dražší.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Oprávněnost používání směsných cementových pojiv je vždy dána optimalizací technických vlastností a ceny. Různé regiony mají své specifické technickoekonomické vztahy a vývoj těchto vztahů. Zpravidla hodnocení těchto pojiv je složitější.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3795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VĚČNÉ DILEMA - DÁVKOVÁNÍ</a:t>
            </a:r>
          </a:p>
        </p:txBody>
      </p:sp>
      <p:sp>
        <p:nvSpPr>
          <p:cNvPr id="33796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33797" name="Rectangle 3"/>
          <p:cNvSpPr txBox="1">
            <a:spLocks noChangeArrowheads="1"/>
          </p:cNvSpPr>
          <p:nvPr/>
        </p:nvSpPr>
        <p:spPr bwMode="auto">
          <a:xfrm>
            <a:off x="328613" y="1165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/>
              <a:t>Dávku pojiva lze stanovit předpisem ve vztahu k vybraným technickým vlastnostem. Bylo by velmi žádoucí (ale neděje se tak) doplnit požadavek/limit možné minimální a maximální dávky. </a:t>
            </a:r>
          </a:p>
          <a:p>
            <a:pPr eaLnBrk="1" hangingPunct="1"/>
            <a:r>
              <a:rPr lang="cs-CZ" altLang="cs-CZ" sz="2400"/>
              <a:t>V případě pojiva Teracbond a CSS TB bylo technicky možné dávku stanovit regresním výpočtem ze zpětných kontrolních výsledků LDD. (Regresí byla odchylka zrnitosti recyklátu od optimální křivky zrnitosti a naměřené moduly přetvárnosti). </a:t>
            </a:r>
          </a:p>
          <a:p>
            <a:pPr eaLnBrk="1" hangingPunct="1"/>
            <a:r>
              <a:rPr lang="cs-CZ" altLang="cs-CZ" sz="2400"/>
              <a:t>Výpočtová metoda není a nebyla aplikovatelná v rámci kritérií odběru vzorků a požadovaných zrnitostí dle současných platných TP.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5843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PŘEDPOKLADY DÁVKOVÁNÍ</a:t>
            </a:r>
          </a:p>
        </p:txBody>
      </p:sp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328613" y="11715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/>
              <a:t>Výpočet z matematického hlediska musí respektovat zásady statistického zpracovávání dat. Musí být definován základní a výběrový statistický soubor, a to jednotlivě na každou strojní sestavu. </a:t>
            </a:r>
          </a:p>
          <a:p>
            <a:pPr eaLnBrk="1" hangingPunct="1"/>
            <a:r>
              <a:rPr lang="cs-CZ" altLang="cs-CZ" sz="2400"/>
              <a:t>Výběrový soubor musí mít definované funkční závislosti, tj. obor (obory) vstupních dat a obor (obory) výstupů. </a:t>
            </a:r>
          </a:p>
          <a:p>
            <a:pPr eaLnBrk="1" hangingPunct="1"/>
            <a:r>
              <a:rPr lang="cs-CZ" altLang="cs-CZ" sz="2400"/>
              <a:t>Křivka zrnitosti je použitelná jen ze vzorků získaných od  frézy provádějící recyklaci (je vyloučeno použít jiné vzorky, např. z kopaných sond, od jiných fréz, aj.).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7891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VSTUPNÍ DATA</a:t>
            </a:r>
          </a:p>
        </p:txBody>
      </p:sp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3" y="1068388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/>
              <a:t>Předpokládá se existence jen hutného kameniva ve vozovce.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/>
              <a:t>D</a:t>
            </a:r>
            <a:r>
              <a:rPr lang="cs-CZ" altLang="cs-CZ" sz="2400" baseline="-25000"/>
              <a:t>max</a:t>
            </a:r>
            <a:r>
              <a:rPr lang="cs-CZ" altLang="cs-CZ" sz="2400"/>
              <a:t> pro recyklovanou vrstvu tloušťky 150 - 350 mm je optimálně asi 38 - 78 mm. Odtud pro standardní řadu sít lze výpočet vztahovat jen na intervaly zrnitostí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/>
              <a:t>		D</a:t>
            </a:r>
            <a:r>
              <a:rPr lang="cs-CZ" altLang="cs-CZ" sz="2400" baseline="-25000"/>
              <a:t>max</a:t>
            </a:r>
            <a:r>
              <a:rPr lang="cs-CZ" altLang="cs-CZ" sz="2400"/>
              <a:t> = 31,5 a D</a:t>
            </a:r>
            <a:r>
              <a:rPr lang="cs-CZ" altLang="cs-CZ" sz="2400" baseline="-25000"/>
              <a:t>max</a:t>
            </a:r>
            <a:r>
              <a:rPr lang="cs-CZ" altLang="cs-CZ" sz="2400"/>
              <a:t> = 63 mm.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/>
              <a:t>Každý odběr reprezentuje jednu samostatně výpočtově zpracovávanou křivku zrnitosti. Jsou-li u liniové stavby v trase odlišné zrnitosti, zpracovávají se samostatně všechny.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/>
              <a:t>Obsahuje-li recyklát zrna nad 63 mm, posuzuje se množství a velikost nadsítných zrn individuálně.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3993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KŘIVKA ZRNITOSTI</a:t>
            </a:r>
          </a:p>
        </p:txBody>
      </p:sp>
      <p:sp>
        <p:nvSpPr>
          <p:cNvPr id="3994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5" name="Group 231"/>
          <p:cNvGraphicFramePr>
            <a:graphicFrameLocks noGrp="1"/>
          </p:cNvGraphicFramePr>
          <p:nvPr>
            <p:ph sz="half" idx="1"/>
          </p:nvPr>
        </p:nvGraphicFramePr>
        <p:xfrm>
          <a:off x="528638" y="1019175"/>
          <a:ext cx="4038600" cy="4527550"/>
        </p:xfrm>
        <a:graphic>
          <a:graphicData uri="http://schemas.openxmlformats.org/drawingml/2006/table">
            <a:tbl>
              <a:tblPr/>
              <a:tblGrid>
                <a:gridCol w="31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281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síto (mm)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propady na sítech (%)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zkoušený vzorek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125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63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45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31,5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98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22,4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91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16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81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11,2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72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8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62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5,6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52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4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45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30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18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0,5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9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0,25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3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0,125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0,063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</a:rPr>
                        <a:t>1,1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40000" name="Object 227"/>
          <p:cNvGraphicFramePr>
            <a:graphicFrameLocks noChangeAspect="1"/>
          </p:cNvGraphicFramePr>
          <p:nvPr/>
        </p:nvGraphicFramePr>
        <p:xfrm>
          <a:off x="4719638" y="1047750"/>
          <a:ext cx="40386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Graf" r:id="rId4" imgW="4448090" imgH="2343031" progId="Excel.Chart.8">
                  <p:embed/>
                </p:oleObj>
              </mc:Choice>
              <mc:Fallback>
                <p:oleObj name="Graf" r:id="rId4" imgW="4448090" imgH="2343031" progId="Excel.Chart.8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1047750"/>
                        <a:ext cx="40386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001" name="Picture 2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152775"/>
            <a:ext cx="38862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198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VSTUPNÍ DATA – VÝSLEDNÉ VLASTNOSTI</a:t>
            </a:r>
          </a:p>
        </p:txBody>
      </p:sp>
      <p:sp>
        <p:nvSpPr>
          <p:cNvPr id="4198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41989" name="Rectangle 4"/>
          <p:cNvSpPr txBox="1">
            <a:spLocks noChangeArrowheads="1"/>
          </p:cNvSpPr>
          <p:nvPr/>
        </p:nvSpPr>
        <p:spPr bwMode="auto">
          <a:xfrm>
            <a:off x="395288" y="114935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800"/>
              <a:t>Destruktivní </a:t>
            </a:r>
          </a:p>
          <a:p>
            <a:pPr eaLnBrk="1" hangingPunct="1">
              <a:buFontTx/>
              <a:buNone/>
            </a:pPr>
            <a:r>
              <a:rPr lang="cs-CZ" altLang="cs-CZ" sz="2800"/>
              <a:t>  </a:t>
            </a:r>
            <a:r>
              <a:rPr lang="cs-CZ" altLang="cs-CZ" sz="2000"/>
              <a:t>- pevnost v tlaku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- pevnost v příčném tahu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- jiná pevnost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/>
            <a:r>
              <a:rPr lang="cs-CZ" altLang="cs-CZ" sz="2800"/>
              <a:t>Nedestruktivní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  </a:t>
            </a:r>
            <a:r>
              <a:rPr lang="cs-CZ" altLang="cs-CZ" sz="2000"/>
              <a:t>- statický modul přetvárnosti E</a:t>
            </a:r>
            <a:r>
              <a:rPr lang="cs-CZ" altLang="cs-CZ" sz="2000" baseline="-25000"/>
              <a:t>def1,2</a:t>
            </a: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/>
              <a:t>   - rázová zkouška,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modul přetvárnosti M</a:t>
            </a:r>
            <a:r>
              <a:rPr lang="cs-CZ" altLang="cs-CZ" sz="2000" baseline="-25000"/>
              <a:t>v,d</a:t>
            </a: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/>
              <a:t>   - jiné</a:t>
            </a:r>
          </a:p>
        </p:txBody>
      </p:sp>
      <p:graphicFrame>
        <p:nvGraphicFramePr>
          <p:cNvPr id="41990" name="Object 7"/>
          <p:cNvGraphicFramePr>
            <a:graphicFrameLocks noChangeAspect="1"/>
          </p:cNvGraphicFramePr>
          <p:nvPr/>
        </p:nvGraphicFramePr>
        <p:xfrm>
          <a:off x="3744913" y="885825"/>
          <a:ext cx="5029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Graf" r:id="rId4" imgW="5391252" imgH="4381534" progId="Excel.Chart.8">
                  <p:embed/>
                </p:oleObj>
              </mc:Choice>
              <mc:Fallback>
                <p:oleObj name="Graf" r:id="rId4" imgW="5391252" imgH="4381534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885825"/>
                        <a:ext cx="5029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8"/>
          <p:cNvGraphicFramePr>
            <a:graphicFrameLocks noChangeAspect="1"/>
          </p:cNvGraphicFramePr>
          <p:nvPr/>
        </p:nvGraphicFramePr>
        <p:xfrm>
          <a:off x="4240213" y="3567113"/>
          <a:ext cx="4038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Graf" r:id="rId6" imgW="5886529" imgH="3514547" progId="Excel.Chart.8">
                  <p:embed/>
                </p:oleObj>
              </mc:Choice>
              <mc:Fallback>
                <p:oleObj name="Graf" r:id="rId6" imgW="5886529" imgH="3514547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567113"/>
                        <a:ext cx="4038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4035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VYHODNOCENÍ KŘIVKY ZRNITOSTI </a:t>
            </a:r>
            <a:b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</a:br>
            <a:r>
              <a:rPr lang="cs-CZ" altLang="cs-CZ" sz="2000" b="1">
                <a:solidFill>
                  <a:srgbClr val="297DC1"/>
                </a:solidFill>
                <a:latin typeface="Myriad Pro" pitchFamily="34" charset="0"/>
              </a:rPr>
              <a:t>výpočtová dávka pro frakci 0/63 mm je 7,98 %</a:t>
            </a:r>
            <a:endParaRPr lang="cs-CZ" altLang="cs-CZ" sz="2400" b="1">
              <a:solidFill>
                <a:srgbClr val="297DC1"/>
              </a:solidFill>
              <a:latin typeface="Myriad Pro" pitchFamily="34" charset="0"/>
            </a:endParaRPr>
          </a:p>
        </p:txBody>
      </p:sp>
      <p:sp>
        <p:nvSpPr>
          <p:cNvPr id="44036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44037" name="Object 3"/>
          <p:cNvGraphicFramePr>
            <a:graphicFrameLocks noChangeAspect="1"/>
          </p:cNvGraphicFramePr>
          <p:nvPr>
            <p:ph idx="1"/>
          </p:nvPr>
        </p:nvGraphicFramePr>
        <p:xfrm>
          <a:off x="968375" y="1198563"/>
          <a:ext cx="720725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Graf" r:id="rId4" imgW="6639032" imgH="3219410" progId="Excel.Chart.8">
                  <p:embed/>
                </p:oleObj>
              </mc:Choice>
              <mc:Fallback>
                <p:oleObj name="Graf" r:id="rId4" imgW="6639032" imgH="32194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198563"/>
                        <a:ext cx="720725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POJIVA STUDENÉ RECYKLACE</a:t>
            </a:r>
          </a:p>
        </p:txBody>
      </p:sp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395288" y="982663"/>
            <a:ext cx="82296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800"/>
              <a:t>Asfaltová (živičná)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Současné použití cementu + asfaltu (emulze)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Cementová – obavy pro sklon k tvorbě kontrakčních trhlin.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Hydraulická pojiva s dominantním obsahem cementu (mohou a nemusí obsahovat více pojiv)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Jiná – (např. vápenopopílková, struskoalkalická, vápenocementová, aj.) zpravidla nesystémové využití, zkušenosti jsou nezřídka nejednotné.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6083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VYHODNOCENÍ KŘIVKY ZRNITOSTI </a:t>
            </a:r>
            <a:b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</a:br>
            <a:r>
              <a:rPr lang="cs-CZ" altLang="cs-CZ" sz="2000" b="1">
                <a:solidFill>
                  <a:srgbClr val="297DC1"/>
                </a:solidFill>
                <a:latin typeface="Myriad Pro" pitchFamily="34" charset="0"/>
              </a:rPr>
              <a:t>výpočtová dávka pro frakci 0/32 mm je 6,24 %</a:t>
            </a:r>
            <a:endParaRPr lang="cs-CZ" altLang="cs-CZ" sz="2400" b="1">
              <a:solidFill>
                <a:srgbClr val="297DC1"/>
              </a:solidFill>
              <a:latin typeface="Myriad Pro" pitchFamily="34" charset="0"/>
            </a:endParaRPr>
          </a:p>
        </p:txBody>
      </p:sp>
      <p:sp>
        <p:nvSpPr>
          <p:cNvPr id="46084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46085" name="Object 3"/>
          <p:cNvGraphicFramePr>
            <a:graphicFrameLocks noChangeAspect="1"/>
          </p:cNvGraphicFramePr>
          <p:nvPr>
            <p:ph idx="1"/>
          </p:nvPr>
        </p:nvGraphicFramePr>
        <p:xfrm>
          <a:off x="1116013" y="1319213"/>
          <a:ext cx="6985000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Graf" r:id="rId4" imgW="6610452" imgH="3162334" progId="Excel.Chart.8">
                  <p:embed/>
                </p:oleObj>
              </mc:Choice>
              <mc:Fallback>
                <p:oleObj name="Graf" r:id="rId4" imgW="6610452" imgH="316233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19213"/>
                        <a:ext cx="6985000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8131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PŘÍKLADY VYHODNOCOVÁNÍ </a:t>
            </a:r>
          </a:p>
        </p:txBody>
      </p:sp>
      <p:sp>
        <p:nvSpPr>
          <p:cNvPr id="48132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48133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1035050"/>
          <a:ext cx="3671887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Graf" r:id="rId4" imgW="5915110" imgH="3629062" progId="Excel.Chart.8">
                  <p:embed/>
                </p:oleObj>
              </mc:Choice>
              <mc:Fallback>
                <p:oleObj name="Graf" r:id="rId4" imgW="5915110" imgH="3629062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35050"/>
                        <a:ext cx="3671887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11"/>
          <p:cNvGraphicFramePr>
            <a:graphicFrameLocks noChangeAspect="1"/>
          </p:cNvGraphicFramePr>
          <p:nvPr/>
        </p:nvGraphicFramePr>
        <p:xfrm>
          <a:off x="466725" y="3373438"/>
          <a:ext cx="3675063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Graf" r:id="rId6" imgW="5915110" imgH="3629062" progId="Excel.Chart.8">
                  <p:embed/>
                </p:oleObj>
              </mc:Choice>
              <mc:Fallback>
                <p:oleObj name="Graf" r:id="rId6" imgW="5915110" imgH="3629062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73438"/>
                        <a:ext cx="3675063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2"/>
          <p:cNvGraphicFramePr>
            <a:graphicFrameLocks noChangeAspect="1"/>
          </p:cNvGraphicFramePr>
          <p:nvPr/>
        </p:nvGraphicFramePr>
        <p:xfrm>
          <a:off x="4456113" y="1035050"/>
          <a:ext cx="4090987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Graf" r:id="rId8" imgW="6829329" imgH="3762361" progId="Excel.Chart.8">
                  <p:embed/>
                </p:oleObj>
              </mc:Choice>
              <mc:Fallback>
                <p:oleObj name="Graf" r:id="rId8" imgW="6829329" imgH="3762361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035050"/>
                        <a:ext cx="4090987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13"/>
          <p:cNvGraphicFramePr>
            <a:graphicFrameLocks noChangeAspect="1"/>
          </p:cNvGraphicFramePr>
          <p:nvPr/>
        </p:nvGraphicFramePr>
        <p:xfrm>
          <a:off x="4462463" y="3373438"/>
          <a:ext cx="4075112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Graf" r:id="rId10" imgW="6800748" imgH="3762361" progId="Excel.Chart.8">
                  <p:embed/>
                </p:oleObj>
              </mc:Choice>
              <mc:Fallback>
                <p:oleObj name="Graf" r:id="rId10" imgW="6800748" imgH="3762361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373438"/>
                        <a:ext cx="4075112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017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STATISTICKÉ ÚDAJE Z PROVEDENÝCH REGRESÍ ZRNITOST – MODUL M</a:t>
            </a:r>
            <a:r>
              <a:rPr lang="cs-CZ" altLang="cs-CZ" sz="2400" b="1" baseline="-25000">
                <a:solidFill>
                  <a:srgbClr val="297DC1"/>
                </a:solidFill>
                <a:latin typeface="Myriad Pro" pitchFamily="34" charset="0"/>
              </a:rPr>
              <a:t>vd</a:t>
            </a:r>
          </a:p>
        </p:txBody>
      </p:sp>
      <p:sp>
        <p:nvSpPr>
          <p:cNvPr id="5018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423863" y="8905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Velikost výběrového souboru (počet regresí):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					     </a:t>
            </a:r>
            <a:r>
              <a:rPr lang="cs-CZ" altLang="cs-CZ" sz="2800" b="1"/>
              <a:t>n = 60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Průměrná výpočtová dávka: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		fr. 0-63: 7,745%       fr. 0-31,5: 7,683%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        Výběr nižší z dávek:  </a:t>
            </a:r>
            <a:r>
              <a:rPr lang="cs-CZ" altLang="cs-CZ" sz="2800" b="1"/>
              <a:t>6,884%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Směrodatná odchylka: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		fr. 0-63: 1,537%       fr. 0-31,5: 1,627%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        Výběr nižší z dávek:  </a:t>
            </a:r>
            <a:r>
              <a:rPr lang="cs-CZ" altLang="cs-CZ" sz="2800" b="1"/>
              <a:t>1,095%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222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STATISTICKÉ VÝSLEDKY VÝPOČTOVÉHO STANOVENÍ DÁVEK</a:t>
            </a:r>
          </a:p>
        </p:txBody>
      </p:sp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52229" name="Object 6"/>
          <p:cNvGraphicFramePr>
            <a:graphicFrameLocks noChangeAspect="1"/>
          </p:cNvGraphicFramePr>
          <p:nvPr/>
        </p:nvGraphicFramePr>
        <p:xfrm>
          <a:off x="519113" y="1179513"/>
          <a:ext cx="8229600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Graf" r:id="rId4" imgW="5886529" imgH="3514547" progId="Excel.Chart.8">
                  <p:embed/>
                </p:oleObj>
              </mc:Choice>
              <mc:Fallback>
                <p:oleObj name="Graf" r:id="rId4" imgW="5886529" imgH="3514547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179513"/>
                        <a:ext cx="8229600" cy="469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4275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graphicFrame>
        <p:nvGraphicFramePr>
          <p:cNvPr id="54276" name="Object 6"/>
          <p:cNvGraphicFramePr>
            <a:graphicFrameLocks noChangeAspect="1"/>
          </p:cNvGraphicFramePr>
          <p:nvPr/>
        </p:nvGraphicFramePr>
        <p:xfrm>
          <a:off x="600075" y="981075"/>
          <a:ext cx="79438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Graf" r:id="rId4" imgW="5886529" imgH="3514547" progId="Excel.Chart.8">
                  <p:embed/>
                </p:oleObj>
              </mc:Choice>
              <mc:Fallback>
                <p:oleObj name="Graf" r:id="rId4" imgW="5886529" imgH="3514547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981075"/>
                        <a:ext cx="79438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ovéPole 2"/>
          <p:cNvSpPr txBox="1">
            <a:spLocks noChangeArrowheads="1"/>
          </p:cNvSpPr>
          <p:nvPr/>
        </p:nvSpPr>
        <p:spPr bwMode="auto">
          <a:xfrm>
            <a:off x="295275" y="376238"/>
            <a:ext cx="8815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STATISTICKÉ VÝSLEDKY VÝPOČTOVÉHO STANOVENÍ DÁVEK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6323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ÚSPORY VÝPOČTOVÉHO STANOVENÍ</a:t>
            </a:r>
          </a:p>
        </p:txBody>
      </p:sp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56325" name="Rectangle 3"/>
          <p:cNvSpPr txBox="1">
            <a:spLocks noChangeArrowheads="1"/>
          </p:cNvSpPr>
          <p:nvPr/>
        </p:nvSpPr>
        <p:spPr bwMode="auto">
          <a:xfrm>
            <a:off x="395288" y="1165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400"/>
              <a:t>Z křivky rozdělení plyne, že více než 95% všech vypočtených dávek bylo v intervalu dávkování pojiva CSS TB do 10%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Bez výpočtu lze předepsat dávkování </a:t>
            </a:r>
            <a:r>
              <a:rPr lang="cs-CZ" altLang="cs-CZ" sz="2400" b="1"/>
              <a:t>10% pojiva CSS TB. </a:t>
            </a:r>
            <a:br>
              <a:rPr lang="cs-CZ" altLang="cs-CZ" sz="2400" b="1"/>
            </a:br>
            <a:r>
              <a:rPr lang="cs-CZ" altLang="cs-CZ" sz="2400"/>
              <a:t>(U náhodných až 5% z prováděných akcí bude ale i tato dávka nízká.)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Statistickým vyhodnocením skutečné křivky zrnitosti by se v průměru ze všech dosud zpracovávaných úseků ušetřilo proti dávkování bez výpočtu kolem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			       30 % pojiva CSS TB.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Případná rizika potřeby dávkování nad 10% jsou u statistického vyhodnocení známá předem. Lze je řešit ještě před zahájením recyklace.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8371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RYCHLOST VÝPOČTU</a:t>
            </a:r>
          </a:p>
        </p:txBody>
      </p:sp>
      <p:sp>
        <p:nvSpPr>
          <p:cNvPr id="58372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58373" name="Rectangle 5"/>
          <p:cNvSpPr txBox="1">
            <a:spLocks noChangeArrowheads="1"/>
          </p:cNvSpPr>
          <p:nvPr/>
        </p:nvSpPr>
        <p:spPr bwMode="auto">
          <a:xfrm>
            <a:off x="76200" y="1328738"/>
            <a:ext cx="4495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400"/>
              <a:t>	Výpočtové stanovení po dosažení dostatečné velikosti výběrového souboru (nikoli dříve a také každé jednotlivé pojivo je jiný výběrový soubor) umožňuje při dodržení zásad statistického zpracovávání dat stanovit výpočtovou dávku pojiva do 24 hod po najetí frézy na stavbu.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73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041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ZÁVĚR – LIMITY TECHNOLOGIE</a:t>
            </a:r>
          </a:p>
        </p:txBody>
      </p:sp>
      <p:sp>
        <p:nvSpPr>
          <p:cNvPr id="6042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60421" name="Rectangle 3"/>
          <p:cNvSpPr txBox="1">
            <a:spLocks noChangeArrowheads="1"/>
          </p:cNvSpPr>
          <p:nvPr/>
        </p:nvSpPr>
        <p:spPr bwMode="auto">
          <a:xfrm>
            <a:off x="328613" y="1166813"/>
            <a:ext cx="4572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/>
              <a:t>Konzistence recyklované maltoviny bezpodmínečně nad 45 s VeBe, nejlépe nad 90 s VeBe.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Při přeředění vodou recyklát vyhodit nebo lokálně dosušit dalším pojivem.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Dodatečné povrchové vlhčení/skrápění je dovoleno. Limitujícím prvkem vlhčení je, aby se recyklát s vmíseným pojivem nelepil na válec.</a:t>
            </a:r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44563"/>
            <a:ext cx="3313113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505200"/>
            <a:ext cx="33147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246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ZÁVĚR – LIMITY TECHNOLOGIE</a:t>
            </a:r>
          </a:p>
        </p:txBody>
      </p:sp>
      <p:sp>
        <p:nvSpPr>
          <p:cNvPr id="6246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62469" name="Rectangle 3"/>
          <p:cNvSpPr txBox="1">
            <a:spLocks noChangeArrowheads="1"/>
          </p:cNvSpPr>
          <p:nvPr/>
        </p:nvSpPr>
        <p:spPr bwMode="auto">
          <a:xfrm>
            <a:off x="357188" y="1328738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/>
              <a:t>Nikdy a za žádných okolností nekombinovat pojivo CSS TB spolu s asfaltovými pojivy.</a:t>
            </a:r>
          </a:p>
          <a:p>
            <a:pPr eaLnBrk="1" hangingPunct="1"/>
            <a:r>
              <a:rPr lang="cs-CZ" altLang="cs-CZ" sz="2400"/>
              <a:t>Recyklovat celou šíři komunikací.</a:t>
            </a:r>
          </a:p>
          <a:p>
            <a:pPr eaLnBrk="1" hangingPunct="1"/>
            <a:r>
              <a:rPr lang="cs-CZ" altLang="cs-CZ" sz="2400"/>
              <a:t>Minimalizovat počet a délky podélných spár.</a:t>
            </a:r>
          </a:p>
          <a:p>
            <a:pPr eaLnBrk="1" hangingPunct="1"/>
            <a:r>
              <a:rPr lang="cs-CZ" altLang="cs-CZ" sz="2400"/>
              <a:t>Délka úseků jen taková, aby stačilo na úplné dokončení max. 90 minut.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03625"/>
            <a:ext cx="354647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5238"/>
            <a:ext cx="355282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4515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HLAVNÍ PŘÍNOSY TECHNOLOGIE</a:t>
            </a:r>
          </a:p>
        </p:txBody>
      </p:sp>
      <p:sp>
        <p:nvSpPr>
          <p:cNvPr id="64516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62050"/>
            <a:ext cx="309562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52825"/>
            <a:ext cx="309562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9" name="Rectangle 3"/>
          <p:cNvSpPr txBox="1">
            <a:spLocks noChangeArrowheads="1"/>
          </p:cNvSpPr>
          <p:nvPr/>
        </p:nvSpPr>
        <p:spPr bwMode="auto">
          <a:xfrm>
            <a:off x="539750" y="1335088"/>
            <a:ext cx="4495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800"/>
              <a:t>Recyklace původního materiálu vozovky.</a:t>
            </a:r>
          </a:p>
          <a:p>
            <a:pPr eaLnBrk="1" hangingPunct="1"/>
            <a:r>
              <a:rPr lang="cs-CZ" altLang="cs-CZ" sz="2800"/>
              <a:t>Rychlost provádění.</a:t>
            </a:r>
          </a:p>
          <a:p>
            <a:pPr eaLnBrk="1" hangingPunct="1"/>
            <a:r>
              <a:rPr lang="cs-CZ" altLang="cs-CZ" sz="2800"/>
              <a:t>Vysoká kvalita a homogenita výsledných vlastností.</a:t>
            </a:r>
          </a:p>
          <a:p>
            <a:pPr eaLnBrk="1" hangingPunct="1"/>
            <a:r>
              <a:rPr lang="cs-CZ" altLang="cs-CZ" sz="2800"/>
              <a:t>„Imobilizační efekt“.</a:t>
            </a:r>
          </a:p>
          <a:p>
            <a:pPr eaLnBrk="1" hangingPunct="1"/>
            <a:r>
              <a:rPr lang="cs-CZ" altLang="cs-CZ" sz="2800"/>
              <a:t>Minimální počet strojů ve „vláčku“ na stavbě.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PLNIVA VRSTEV VOZOVEK</a:t>
            </a:r>
          </a:p>
        </p:txBody>
      </p:sp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320675" y="1165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800"/>
              <a:t>Původním plnivem všech rekonstruovaných vrstev komunikací v ČR je hutné kamenivo.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Toto kamenivo bylo původně kvalitní, ale dnes může být už kontaminované. (Asfaltový povlak, nahodilé úkapy z vozidel nebo z nákladu, CHRL, aj.)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Kamenivo vytěžené rozfrézováním stávajících komunikací zpravidla je rozumně využitelné zase jen jako recyklát do některé konstrukční vrstvy vozovek.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/>
          </p:cNvSpPr>
          <p:nvPr/>
        </p:nvSpPr>
        <p:spPr bwMode="auto">
          <a:xfrm>
            <a:off x="546100" y="1797050"/>
            <a:ext cx="62579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E4C85"/>
                </a:solidFill>
                <a:latin typeface="Myriad Pro" pitchFamily="34" charset="0"/>
              </a:rPr>
              <a:t>Děkujeme vám za pozornost.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39750" y="2927350"/>
            <a:ext cx="79930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2A79BD"/>
              </a:solidFill>
              <a:latin typeface="Myriad Pro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297DC1"/>
                </a:solidFill>
                <a:latin typeface="Myriad Pro" pitchFamily="34" charset="0"/>
              </a:rPr>
              <a:t>Zdeněk Nevosád, Jiří Grošek, Viktor Vašíček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>
                <a:solidFill>
                  <a:srgbClr val="484C4C"/>
                </a:solidFill>
                <a:latin typeface="Myriad Pro" pitchFamily="34" charset="0"/>
              </a:rPr>
              <a:t>zdenek@nevosad.cz, jiri.grosek@cdv.cz, viktor.vasicek@vapenka-vitosov.cz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telefon: +420 603 252 271, +420 737 675 579, +420 725 720 061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539750" y="4560888"/>
            <a:ext cx="381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484C4C"/>
                </a:solidFill>
                <a:latin typeface="Myriad Pro" pitchFamily="34" charset="0"/>
              </a:rPr>
              <a:t>Centrum dopravního výzkumu, v. v. 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Líšeňská 33a, 636 00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www.cdv.cz</a:t>
            </a:r>
          </a:p>
        </p:txBody>
      </p:sp>
      <p:pic>
        <p:nvPicPr>
          <p:cNvPr id="66565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92150"/>
            <a:ext cx="33448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546100" y="5876925"/>
            <a:ext cx="827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Tento příspěvek byl vytvořen za finanční podpory Ministerstva dopravy v rámci programu dlouhodobého koncepčního rozvoje výzkumných organizací 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4535488" y="4560888"/>
            <a:ext cx="381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484C4C"/>
                </a:solidFill>
                <a:latin typeface="Myriad Pro" pitchFamily="34" charset="0"/>
              </a:rPr>
              <a:t>Vápenka Vitošov s.r.o.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solidFill>
                  <a:srgbClr val="484C4C"/>
                </a:solidFill>
                <a:latin typeface="Myriad Pro" pitchFamily="34" charset="0"/>
              </a:rPr>
              <a:t>č.p. 54</a:t>
            </a: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, </a:t>
            </a:r>
            <a:r>
              <a:rPr lang="en-US" altLang="cs-CZ" sz="1600">
                <a:solidFill>
                  <a:srgbClr val="484C4C"/>
                </a:solidFill>
                <a:latin typeface="Myriad Pro" pitchFamily="34" charset="0"/>
              </a:rPr>
              <a:t>789 01 Hrabová</a:t>
            </a:r>
            <a:endParaRPr lang="cs-CZ" altLang="cs-CZ" sz="1600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www.vitosov.cz</a:t>
            </a:r>
          </a:p>
        </p:txBody>
      </p:sp>
      <p:pic>
        <p:nvPicPr>
          <p:cNvPr id="66568" name="Obrázek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CHARAKTERISTIKA POJIV RECYKLACE</a:t>
            </a:r>
          </a:p>
        </p:txBody>
      </p:sp>
      <p:sp>
        <p:nvSpPr>
          <p:cNvPr id="13316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457200" y="1149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200"/>
              <a:t>Asfalty:</a:t>
            </a:r>
            <a:br>
              <a:rPr lang="cs-CZ" altLang="cs-CZ" sz="2200"/>
            </a:br>
            <a:r>
              <a:rPr lang="cs-CZ" altLang="cs-CZ" sz="2200"/>
              <a:t>Vhodné pro recyklace za horka i za studena. Za studena je běžnou formou asfaltová emulze. Pojivo je schopné v „aktivní“ době mít přetvárné vlastnosti.</a:t>
            </a:r>
          </a:p>
          <a:p>
            <a:pPr eaLnBrk="1" hangingPunct="1"/>
            <a:r>
              <a:rPr lang="cs-CZ" altLang="cs-CZ" sz="2200"/>
              <a:t>Cementy, běžná hydraulická cementová pojiva: </a:t>
            </a:r>
            <a:br>
              <a:rPr lang="cs-CZ" altLang="cs-CZ" sz="2200"/>
            </a:br>
            <a:r>
              <a:rPr lang="cs-CZ" altLang="cs-CZ" sz="2200"/>
              <a:t>Vhodné pro recyklace za studena. Pojiva jsou nositelem mechanických vlastností vrstvy. Avšak je tu náchylnost na dodatečné rozdělení vrstvy do samostatných kontrakčních desek.</a:t>
            </a:r>
          </a:p>
          <a:p>
            <a:pPr eaLnBrk="1" hangingPunct="1"/>
            <a:r>
              <a:rPr lang="cs-CZ" altLang="cs-CZ" sz="2200"/>
              <a:t>Hydraulické cementové pojivo se speciální chemií:</a:t>
            </a:r>
            <a:br>
              <a:rPr lang="cs-CZ" altLang="cs-CZ" sz="2200"/>
            </a:br>
            <a:r>
              <a:rPr lang="cs-CZ" altLang="cs-CZ" sz="2200"/>
              <a:t>Je určené především pro recyklace za studena. Dávkou chemie lze až plně eliminovat náchylnost na dodatečnou tvorbu samostatných kontrakčních desek. Toto pojivo nikdy nesmí být dávkováno s jakýmkoli asfaltovým pojivem.</a:t>
            </a:r>
          </a:p>
          <a:p>
            <a:pPr eaLnBrk="1" hangingPunct="1"/>
            <a:endParaRPr lang="cs-CZ" altLang="cs-CZ" sz="2800"/>
          </a:p>
          <a:p>
            <a:pPr eaLnBrk="1" hangingPunct="1">
              <a:buFontTx/>
              <a:buNone/>
            </a:pPr>
            <a:r>
              <a:rPr lang="cs-CZ" altLang="cs-CZ" sz="2800"/>
              <a:t>                      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RECYKLACE VRSTVY „IN-SITU“</a:t>
            </a:r>
          </a:p>
        </p:txBody>
      </p:sp>
      <p:sp>
        <p:nvSpPr>
          <p:cNvPr id="15364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349250" y="1182688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400"/>
              <a:t>Materiál po rozfrézování zůstává na místě, kde včetně zbytků asfaltů je vše vnímáno jen jako plnivo pro budoucí nově recyklovanou podkladní vrstvu.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Zpravidla se technologií „in situ“ recyklují tloušťky od 150mm do 250 mm (dovoleno je i více, jsou-li válce).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Recyklát se před zpracováním pojiva nahrubo reprofiluje podle nivelety, případně se přiměřeně homogenizuje. Poté se podle zvoleného pojiva individuálně zafrézuje pojivo a zhutní vrstvy těžkými válci.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Po předepsané časové periodě (zpravidla 7 dnů) se podle běžných zásad položí nová krytová vrstva (souvrství). Obrusná vrstva se navrhuje podle dopravního zatížení.  Pro komunikace II. a nižších tříd se doporučují varianty 2x50 mm AB, 1x 50 mm AB nebo dvojitý nástřik s podrťováním.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HYDRAULICKÁ POJIVA SE SPECIÁLNÍ CHEMIÍ</a:t>
            </a:r>
          </a:p>
        </p:txBody>
      </p:sp>
      <p:sp>
        <p:nvSpPr>
          <p:cNvPr id="17412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sp>
        <p:nvSpPr>
          <p:cNvPr id="17413" name="Zástupný obsah 2"/>
          <p:cNvSpPr>
            <a:spLocks noGrp="1"/>
          </p:cNvSpPr>
          <p:nvPr>
            <p:ph idx="1"/>
          </p:nvPr>
        </p:nvSpPr>
        <p:spPr>
          <a:xfrm>
            <a:off x="328613" y="1041400"/>
            <a:ext cx="8229600" cy="4525963"/>
          </a:xfrm>
        </p:spPr>
        <p:txBody>
          <a:bodyPr/>
          <a:lstStyle/>
          <a:p>
            <a:r>
              <a:rPr lang="cs-CZ" altLang="cs-CZ" sz="2400" smtClean="0"/>
              <a:t>Technologie byla převzata ze západní Evropy a USA, pojiva používaná v ČR byla a jsou vyvinuta v ČR.</a:t>
            </a:r>
          </a:p>
          <a:p>
            <a:r>
              <a:rPr lang="cs-CZ" altLang="cs-CZ" sz="2400" smtClean="0"/>
              <a:t>Od roku 2005 k dnešku byla nebo jsou dostupná česká hydraulická pojiva se speciální chemií určená pro studenou recyklaci vozovek II. a nižších tříd vozovek pod názvy (výrobce jen Vápenka Vitošov):</a:t>
            </a:r>
          </a:p>
          <a:p>
            <a:pPr lvl="1"/>
            <a:r>
              <a:rPr lang="cs-CZ" altLang="cs-CZ" sz="2400" b="1" smtClean="0"/>
              <a:t>Teracbond </a:t>
            </a:r>
            <a:r>
              <a:rPr lang="cs-CZ" altLang="cs-CZ" sz="2400" smtClean="0"/>
              <a:t>(dnes už se nevyrábí)</a:t>
            </a:r>
          </a:p>
          <a:p>
            <a:pPr lvl="1"/>
            <a:r>
              <a:rPr lang="cs-CZ" altLang="cs-CZ" sz="2400" b="1" smtClean="0"/>
              <a:t>CSS TB </a:t>
            </a:r>
            <a:r>
              <a:rPr lang="cs-CZ" altLang="cs-CZ" sz="2400" smtClean="0"/>
              <a:t>(dnes už se nevyrábí)</a:t>
            </a:r>
          </a:p>
          <a:p>
            <a:pPr lvl="1"/>
            <a:r>
              <a:rPr lang="cs-CZ" altLang="cs-CZ" sz="2400" b="1" smtClean="0"/>
              <a:t>Cementová směs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9459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HYDRAULICKÉ SILNIČNÍ POJIVO</a:t>
            </a:r>
          </a:p>
        </p:txBody>
      </p:sp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pic>
        <p:nvPicPr>
          <p:cNvPr id="19461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6237" r="44487" b="130"/>
          <a:stretch>
            <a:fillRect/>
          </a:stretch>
        </p:blipFill>
        <p:spPr bwMode="auto">
          <a:xfrm>
            <a:off x="4735513" y="890588"/>
            <a:ext cx="352901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ek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7705" r="45274" b="10365"/>
          <a:stretch>
            <a:fillRect/>
          </a:stretch>
        </p:blipFill>
        <p:spPr bwMode="auto">
          <a:xfrm>
            <a:off x="704850" y="923925"/>
            <a:ext cx="37433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81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RECYKLACE PODKLADNÍ VRSTVY „IN-SITU“</a:t>
            </a:r>
          </a:p>
        </p:txBody>
      </p:sp>
      <p:sp>
        <p:nvSpPr>
          <p:cNvPr id="21508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14725"/>
            <a:ext cx="34782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14725"/>
            <a:ext cx="3552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176338"/>
            <a:ext cx="355282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76338"/>
            <a:ext cx="3476625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8"/>
          <p:cNvSpPr txBox="1">
            <a:spLocks noChangeArrowheads="1"/>
          </p:cNvSpPr>
          <p:nvPr/>
        </p:nvSpPr>
        <p:spPr bwMode="auto">
          <a:xfrm>
            <a:off x="328613" y="106363"/>
            <a:ext cx="842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23555" name="TextovéPole 2"/>
          <p:cNvSpPr txBox="1">
            <a:spLocks noChangeArrowheads="1"/>
          </p:cNvSpPr>
          <p:nvPr/>
        </p:nvSpPr>
        <p:spPr bwMode="auto">
          <a:xfrm>
            <a:off x="328613" y="428625"/>
            <a:ext cx="815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97DC1"/>
                </a:solidFill>
                <a:latin typeface="Myriad Pro" pitchFamily="34" charset="0"/>
              </a:rPr>
              <a:t>DÁVKOVÁNÍ A ZAPRACOVÁNÍ CEMENTOVÉHO POJIVA</a:t>
            </a:r>
          </a:p>
        </p:txBody>
      </p:sp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131763" y="6229350"/>
            <a:ext cx="875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Aktuální otázky správy a údržby pozemních komunikací, Znojmo, 4.- 5. května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Zdeněk Nevosád, zdenek@nevosad.cz</a:t>
            </a:r>
            <a:endParaRPr lang="cs-CZ" altLang="cs-CZ" sz="1600" b="1">
              <a:solidFill>
                <a:schemeClr val="bg1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452563"/>
            <a:ext cx="355282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90950"/>
            <a:ext cx="34782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790950"/>
            <a:ext cx="3552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Zástupný obsah 6" descr="Obsah obrázku strom, exteriér, tráva, nákladní auto&#10;&#10;Popis byl vytvořen automatick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5785" r="-46" b="10320"/>
          <a:stretch>
            <a:fillRect/>
          </a:stretch>
        </p:blipFill>
        <p:spPr>
          <a:xfrm>
            <a:off x="973138" y="1450975"/>
            <a:ext cx="34766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2322</Words>
  <Application>Microsoft Office PowerPoint</Application>
  <PresentationFormat>Předvádění na obrazovce (4:3)</PresentationFormat>
  <Paragraphs>283</Paragraphs>
  <Slides>30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Calibri</vt:lpstr>
      <vt:lpstr>Arial</vt:lpstr>
      <vt:lpstr>Myriad Pro</vt:lpstr>
      <vt:lpstr>Helvetica</vt:lpstr>
      <vt:lpstr>Arial CE</vt:lpstr>
      <vt:lpstr>Motiv systému Office</vt:lpstr>
      <vt:lpstr>Graf aplikace Microsoft Office Excel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Paulas</dc:creator>
  <cp:lastModifiedBy>Komůrka Zdeněk</cp:lastModifiedBy>
  <cp:revision>265</cp:revision>
  <cp:lastPrinted>2016-01-19T14:43:33Z</cp:lastPrinted>
  <dcterms:created xsi:type="dcterms:W3CDTF">2011-05-30T06:07:54Z</dcterms:created>
  <dcterms:modified xsi:type="dcterms:W3CDTF">2022-05-05T04:53:38Z</dcterms:modified>
</cp:coreProperties>
</file>