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4" r:id="rId3"/>
    <p:sldId id="257" r:id="rId4"/>
    <p:sldId id="265" r:id="rId5"/>
    <p:sldId id="259" r:id="rId6"/>
    <p:sldId id="266" r:id="rId7"/>
    <p:sldId id="258" r:id="rId8"/>
    <p:sldId id="267" r:id="rId9"/>
    <p:sldId id="260" r:id="rId10"/>
    <p:sldId id="268" r:id="rId11"/>
    <p:sldId id="261" r:id="rId12"/>
    <p:sldId id="269" r:id="rId13"/>
    <p:sldId id="262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42CE-6EAA-4C96-BE5E-B964CE3EE5E7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9AE4-59A0-4B07-B917-68B6D5019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061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42CE-6EAA-4C96-BE5E-B964CE3EE5E7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9AE4-59A0-4B07-B917-68B6D5019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197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42CE-6EAA-4C96-BE5E-B964CE3EE5E7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9AE4-59A0-4B07-B917-68B6D5019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42CE-6EAA-4C96-BE5E-B964CE3EE5E7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9AE4-59A0-4B07-B917-68B6D5019F90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1280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42CE-6EAA-4C96-BE5E-B964CE3EE5E7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9AE4-59A0-4B07-B917-68B6D5019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355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42CE-6EAA-4C96-BE5E-B964CE3EE5E7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9AE4-59A0-4B07-B917-68B6D5019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386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42CE-6EAA-4C96-BE5E-B964CE3EE5E7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9AE4-59A0-4B07-B917-68B6D5019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146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42CE-6EAA-4C96-BE5E-B964CE3EE5E7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9AE4-59A0-4B07-B917-68B6D5019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640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42CE-6EAA-4C96-BE5E-B964CE3EE5E7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9AE4-59A0-4B07-B917-68B6D5019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009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42CE-6EAA-4C96-BE5E-B964CE3EE5E7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9AE4-59A0-4B07-B917-68B6D5019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059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42CE-6EAA-4C96-BE5E-B964CE3EE5E7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9AE4-59A0-4B07-B917-68B6D5019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604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42CE-6EAA-4C96-BE5E-B964CE3EE5E7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9AE4-59A0-4B07-B917-68B6D5019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065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42CE-6EAA-4C96-BE5E-B964CE3EE5E7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9AE4-59A0-4B07-B917-68B6D5019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973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42CE-6EAA-4C96-BE5E-B964CE3EE5E7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9AE4-59A0-4B07-B917-68B6D5019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082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42CE-6EAA-4C96-BE5E-B964CE3EE5E7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9AE4-59A0-4B07-B917-68B6D5019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61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42CE-6EAA-4C96-BE5E-B964CE3EE5E7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9AE4-59A0-4B07-B917-68B6D5019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87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42CE-6EAA-4C96-BE5E-B964CE3EE5E7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9AE4-59A0-4B07-B917-68B6D5019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673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42CE-6EAA-4C96-BE5E-B964CE3EE5E7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9AE4-59A0-4B07-B917-68B6D5019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082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C9142CE-6EAA-4C96-BE5E-B964CE3EE5E7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6519AE4-59A0-4B07-B917-68B6D5019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06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  <p:sldLayoutId id="2147483750" r:id="rId18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4847" y="770709"/>
            <a:ext cx="9705702" cy="2612571"/>
          </a:xfrm>
        </p:spPr>
        <p:txBody>
          <a:bodyPr>
            <a:normAutofit/>
          </a:bodyPr>
          <a:lstStyle/>
          <a:p>
            <a:r>
              <a:rPr lang="cs-CZ" b="1" dirty="0" smtClean="0"/>
              <a:t>Statistika zimní údržby silnic</a:t>
            </a:r>
            <a:br>
              <a:rPr lang="cs-CZ" b="1" dirty="0" smtClean="0"/>
            </a:br>
            <a:r>
              <a:rPr lang="cs-CZ" b="1" dirty="0" smtClean="0"/>
              <a:t>2002 – 2022 </a:t>
            </a:r>
            <a:br>
              <a:rPr lang="cs-CZ" b="1" dirty="0" smtClean="0"/>
            </a:br>
            <a:r>
              <a:rPr lang="cs-CZ" b="1" dirty="0" smtClean="0"/>
              <a:t>silnice II. a III. třídy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23551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sz="8000" b="1" dirty="0" smtClean="0">
                <a:solidFill>
                  <a:srgbClr val="0070C0"/>
                </a:solidFill>
              </a:rPr>
              <a:t>Sdružení SÚS ČR</a:t>
            </a:r>
            <a:endParaRPr lang="cs-CZ" sz="8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092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4847" y="770709"/>
            <a:ext cx="9705702" cy="2612571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Spotřeba </a:t>
            </a:r>
            <a:r>
              <a:rPr lang="cs-CZ" b="1" dirty="0" smtClean="0"/>
              <a:t>inertu </a:t>
            </a:r>
            <a:r>
              <a:rPr lang="cs-CZ" b="1" dirty="0"/>
              <a:t>- kalendářní roky 2002 – 2021</a:t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6483531" cy="1936614"/>
          </a:xfrm>
        </p:spPr>
        <p:txBody>
          <a:bodyPr>
            <a:normAutofit fontScale="92500"/>
          </a:bodyPr>
          <a:lstStyle/>
          <a:p>
            <a:pPr algn="l"/>
            <a:r>
              <a:rPr lang="cs-CZ" b="1" dirty="0">
                <a:solidFill>
                  <a:schemeClr val="tx1"/>
                </a:solidFill>
              </a:rPr>
              <a:t>Průměr 		322 tis. t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Nejvyšší	2005	575 tis. t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Nejnižší	</a:t>
            </a:r>
            <a:r>
              <a:rPr lang="cs-CZ" b="1" dirty="0" smtClean="0">
                <a:solidFill>
                  <a:schemeClr val="tx1"/>
                </a:solidFill>
              </a:rPr>
              <a:t>2014</a:t>
            </a:r>
            <a:r>
              <a:rPr lang="cs-CZ" b="1" dirty="0">
                <a:solidFill>
                  <a:schemeClr val="tx1"/>
                </a:solidFill>
              </a:rPr>
              <a:t>	133 tis. t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Rok 2021		338 tis. t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14571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7829" y="143691"/>
            <a:ext cx="10920548" cy="2071003"/>
          </a:xfrm>
        </p:spPr>
        <p:txBody>
          <a:bodyPr/>
          <a:lstStyle/>
          <a:p>
            <a:r>
              <a:rPr lang="cs-CZ" b="1" dirty="0" smtClean="0"/>
              <a:t>Spotřeba inertu – kalendářní roky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7"/>
            <a:ext cx="10429606" cy="486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385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4847" y="770709"/>
            <a:ext cx="9705702" cy="2612571"/>
          </a:xfrm>
        </p:spPr>
        <p:txBody>
          <a:bodyPr>
            <a:normAutofit/>
          </a:bodyPr>
          <a:lstStyle/>
          <a:p>
            <a:r>
              <a:rPr lang="cs-CZ" b="1" dirty="0"/>
              <a:t>Spotřeba </a:t>
            </a:r>
            <a:r>
              <a:rPr lang="cs-CZ" b="1" dirty="0" smtClean="0"/>
              <a:t>inertu </a:t>
            </a:r>
            <a:r>
              <a:rPr lang="cs-CZ" b="1" dirty="0"/>
              <a:t>- zimní období 2002/03 – </a:t>
            </a:r>
            <a:r>
              <a:rPr lang="cs-CZ" b="1" dirty="0" smtClean="0"/>
              <a:t>2021/22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7201989" cy="1936614"/>
          </a:xfrm>
        </p:spPr>
        <p:txBody>
          <a:bodyPr>
            <a:normAutofit fontScale="92500"/>
          </a:bodyPr>
          <a:lstStyle/>
          <a:p>
            <a:pPr algn="l"/>
            <a:r>
              <a:rPr lang="cs-CZ" b="1" dirty="0">
                <a:solidFill>
                  <a:schemeClr val="tx1"/>
                </a:solidFill>
              </a:rPr>
              <a:t>Průměr 			318 tis. t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Nejvyšší	2005-06	</a:t>
            </a:r>
            <a:r>
              <a:rPr lang="cs-CZ" b="1" dirty="0" smtClean="0">
                <a:solidFill>
                  <a:schemeClr val="tx1"/>
                </a:solidFill>
              </a:rPr>
              <a:t>	563 </a:t>
            </a:r>
            <a:r>
              <a:rPr lang="cs-CZ" b="1" dirty="0">
                <a:solidFill>
                  <a:schemeClr val="tx1"/>
                </a:solidFill>
              </a:rPr>
              <a:t>tis. t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Nejnižší	</a:t>
            </a:r>
            <a:r>
              <a:rPr lang="cs-CZ" b="1" dirty="0" smtClean="0">
                <a:solidFill>
                  <a:schemeClr val="tx1"/>
                </a:solidFill>
              </a:rPr>
              <a:t>2019-20</a:t>
            </a:r>
            <a:r>
              <a:rPr lang="cs-CZ" b="1" dirty="0">
                <a:solidFill>
                  <a:schemeClr val="tx1"/>
                </a:solidFill>
              </a:rPr>
              <a:t>	</a:t>
            </a:r>
            <a:r>
              <a:rPr lang="cs-CZ" b="1" dirty="0" smtClean="0">
                <a:solidFill>
                  <a:schemeClr val="tx1"/>
                </a:solidFill>
              </a:rPr>
              <a:t>	131 </a:t>
            </a:r>
            <a:r>
              <a:rPr lang="cs-CZ" b="1" dirty="0">
                <a:solidFill>
                  <a:schemeClr val="tx1"/>
                </a:solidFill>
              </a:rPr>
              <a:t>tis. t	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Zima 2021-22	 		212 tis. t (+duben)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36860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Spotřeba inertu – zimní období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7"/>
            <a:ext cx="10515600" cy="480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850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4847" y="770710"/>
            <a:ext cx="9705702" cy="1750422"/>
          </a:xfrm>
        </p:spPr>
        <p:txBody>
          <a:bodyPr>
            <a:normAutofit/>
          </a:bodyPr>
          <a:lstStyle/>
          <a:p>
            <a:r>
              <a:rPr lang="cs-CZ" b="1" dirty="0" smtClean="0"/>
              <a:t>Děkuji za pozornost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860765"/>
            <a:ext cx="9144000" cy="2612571"/>
          </a:xfrm>
        </p:spPr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sz="3900" b="1" dirty="0" smtClean="0">
                <a:solidFill>
                  <a:srgbClr val="0070C0"/>
                </a:solidFill>
              </a:rPr>
              <a:t>Za Sdružení SÚS ČR</a:t>
            </a:r>
          </a:p>
          <a:p>
            <a:r>
              <a:rPr lang="cs-CZ" sz="3900" b="1" dirty="0" smtClean="0">
                <a:solidFill>
                  <a:srgbClr val="0070C0"/>
                </a:solidFill>
              </a:rPr>
              <a:t>Ing. zdeněk komůrka</a:t>
            </a:r>
          </a:p>
          <a:p>
            <a:r>
              <a:rPr lang="cs-CZ" sz="3900" b="1" dirty="0" smtClean="0">
                <a:solidFill>
                  <a:srgbClr val="0070C0"/>
                </a:solidFill>
              </a:rPr>
              <a:t>Sús jmk</a:t>
            </a:r>
            <a:endParaRPr lang="cs-CZ" sz="39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409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4847" y="770709"/>
            <a:ext cx="9705702" cy="2612571"/>
          </a:xfrm>
        </p:spPr>
        <p:txBody>
          <a:bodyPr>
            <a:normAutofit/>
          </a:bodyPr>
          <a:lstStyle/>
          <a:p>
            <a:r>
              <a:rPr lang="cs-CZ" sz="4400" b="1" dirty="0"/>
              <a:t>Náklady ZÚS – kalendářní roky 2002 - 2021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6483531" cy="1936614"/>
          </a:xfrm>
        </p:spPr>
        <p:txBody>
          <a:bodyPr>
            <a:normAutofit fontScale="92500"/>
          </a:bodyPr>
          <a:lstStyle/>
          <a:p>
            <a:pPr algn="l"/>
            <a:r>
              <a:rPr lang="cs-CZ" b="1" dirty="0" smtClean="0">
                <a:solidFill>
                  <a:schemeClr val="tx1"/>
                </a:solidFill>
              </a:rPr>
              <a:t>Průměr		2</a:t>
            </a:r>
            <a:r>
              <a:rPr lang="cs-CZ" b="1" dirty="0">
                <a:solidFill>
                  <a:schemeClr val="tx1"/>
                </a:solidFill>
              </a:rPr>
              <a:t> 164 mil. Kč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Nejvyšší	</a:t>
            </a:r>
            <a:r>
              <a:rPr lang="cs-CZ" b="1" dirty="0" smtClean="0">
                <a:solidFill>
                  <a:schemeClr val="tx1"/>
                </a:solidFill>
              </a:rPr>
              <a:t>2021</a:t>
            </a:r>
            <a:r>
              <a:rPr lang="cs-CZ" b="1" dirty="0">
                <a:solidFill>
                  <a:schemeClr val="tx1"/>
                </a:solidFill>
              </a:rPr>
              <a:t>	3 </a:t>
            </a:r>
            <a:r>
              <a:rPr lang="cs-CZ" b="1" dirty="0" smtClean="0">
                <a:solidFill>
                  <a:schemeClr val="tx1"/>
                </a:solidFill>
              </a:rPr>
              <a:t>143 </a:t>
            </a:r>
            <a:r>
              <a:rPr lang="cs-CZ" b="1" dirty="0">
                <a:solidFill>
                  <a:schemeClr val="tx1"/>
                </a:solidFill>
              </a:rPr>
              <a:t>mil. Kč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Nejnižší	</a:t>
            </a:r>
            <a:r>
              <a:rPr lang="cs-CZ" b="1" dirty="0" smtClean="0">
                <a:solidFill>
                  <a:schemeClr val="tx1"/>
                </a:solidFill>
              </a:rPr>
              <a:t>2014</a:t>
            </a:r>
            <a:r>
              <a:rPr lang="cs-CZ" b="1" dirty="0">
                <a:solidFill>
                  <a:schemeClr val="tx1"/>
                </a:solidFill>
              </a:rPr>
              <a:t>	1 345 mil. Kč</a:t>
            </a: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Rok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2021</a:t>
            </a:r>
            <a:r>
              <a:rPr lang="cs-CZ" b="1" dirty="0">
                <a:solidFill>
                  <a:schemeClr val="tx1"/>
                </a:solidFill>
              </a:rPr>
              <a:t>	</a:t>
            </a:r>
            <a:r>
              <a:rPr lang="cs-CZ" b="1" dirty="0" smtClean="0">
                <a:solidFill>
                  <a:schemeClr val="tx1"/>
                </a:solidFill>
              </a:rPr>
              <a:t>	3</a:t>
            </a:r>
            <a:r>
              <a:rPr lang="cs-CZ" b="1" dirty="0">
                <a:solidFill>
                  <a:schemeClr val="tx1"/>
                </a:solidFill>
              </a:rPr>
              <a:t> 143 mil. Kč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52695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444137"/>
            <a:ext cx="10364451" cy="1770557"/>
          </a:xfrm>
        </p:spPr>
        <p:txBody>
          <a:bodyPr/>
          <a:lstStyle/>
          <a:p>
            <a:r>
              <a:rPr lang="cs-CZ" b="1" dirty="0" smtClean="0"/>
              <a:t>Náklady ZÚS - </a:t>
            </a:r>
            <a:r>
              <a:rPr lang="cs-CZ" b="1" dirty="0"/>
              <a:t>kalendářní </a:t>
            </a:r>
            <a:r>
              <a:rPr lang="cs-CZ" b="1" dirty="0" smtClean="0"/>
              <a:t>roky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690689"/>
            <a:ext cx="10515601" cy="486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406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4847" y="770709"/>
            <a:ext cx="9705702" cy="2612571"/>
          </a:xfrm>
        </p:spPr>
        <p:txBody>
          <a:bodyPr>
            <a:normAutofit/>
          </a:bodyPr>
          <a:lstStyle/>
          <a:p>
            <a:r>
              <a:rPr lang="cs-CZ" b="1" dirty="0"/>
              <a:t>Náklady ZÚS – </a:t>
            </a:r>
            <a:r>
              <a:rPr lang="cs-CZ" b="1" dirty="0" smtClean="0"/>
              <a:t>zimní období 2002/03 – 2021/22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7201989" cy="1936614"/>
          </a:xfrm>
        </p:spPr>
        <p:txBody>
          <a:bodyPr>
            <a:normAutofit fontScale="92500"/>
          </a:bodyPr>
          <a:lstStyle/>
          <a:p>
            <a:pPr algn="l"/>
            <a:r>
              <a:rPr lang="cs-CZ" b="1" dirty="0">
                <a:solidFill>
                  <a:schemeClr val="tx1"/>
                </a:solidFill>
              </a:rPr>
              <a:t>Průměr 	</a:t>
            </a:r>
            <a:r>
              <a:rPr lang="cs-CZ" b="1" dirty="0" smtClean="0">
                <a:solidFill>
                  <a:schemeClr val="tx1"/>
                </a:solidFill>
              </a:rPr>
              <a:t>		2</a:t>
            </a:r>
            <a:r>
              <a:rPr lang="cs-CZ" b="1" dirty="0">
                <a:solidFill>
                  <a:schemeClr val="tx1"/>
                </a:solidFill>
              </a:rPr>
              <a:t> 184 mil. Kč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Nejvyšší	</a:t>
            </a:r>
            <a:r>
              <a:rPr lang="cs-CZ" b="1" dirty="0" smtClean="0">
                <a:solidFill>
                  <a:schemeClr val="tx1"/>
                </a:solidFill>
              </a:rPr>
              <a:t>2005/06	</a:t>
            </a:r>
            <a:r>
              <a:rPr lang="cs-CZ" b="1" dirty="0">
                <a:solidFill>
                  <a:schemeClr val="tx1"/>
                </a:solidFill>
              </a:rPr>
              <a:t>	2 879 mil. Kč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Nejnižší	</a:t>
            </a:r>
            <a:r>
              <a:rPr lang="cs-CZ" b="1" dirty="0" smtClean="0">
                <a:solidFill>
                  <a:schemeClr val="tx1"/>
                </a:solidFill>
              </a:rPr>
              <a:t>2013/14</a:t>
            </a:r>
            <a:r>
              <a:rPr lang="cs-CZ" b="1" dirty="0">
                <a:solidFill>
                  <a:schemeClr val="tx1"/>
                </a:solidFill>
              </a:rPr>
              <a:t>	</a:t>
            </a:r>
            <a:r>
              <a:rPr lang="cs-CZ" b="1" dirty="0" smtClean="0">
                <a:solidFill>
                  <a:schemeClr val="tx1"/>
                </a:solidFill>
              </a:rPr>
              <a:t>	1</a:t>
            </a:r>
            <a:r>
              <a:rPr lang="cs-CZ" b="1" dirty="0">
                <a:solidFill>
                  <a:schemeClr val="tx1"/>
                </a:solidFill>
              </a:rPr>
              <a:t> 433 mil. Kč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Zima 2021-22	</a:t>
            </a:r>
            <a:r>
              <a:rPr lang="cs-CZ" b="1" dirty="0" smtClean="0">
                <a:solidFill>
                  <a:schemeClr val="tx1"/>
                </a:solidFill>
              </a:rPr>
              <a:t>		2</a:t>
            </a:r>
            <a:r>
              <a:rPr lang="cs-CZ" b="1" dirty="0">
                <a:solidFill>
                  <a:schemeClr val="tx1"/>
                </a:solidFill>
              </a:rPr>
              <a:t> 460 mil. Kč (+duben)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24469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431075"/>
            <a:ext cx="10364451" cy="1783620"/>
          </a:xfrm>
        </p:spPr>
        <p:txBody>
          <a:bodyPr/>
          <a:lstStyle/>
          <a:p>
            <a:r>
              <a:rPr lang="cs-CZ" b="1" dirty="0" smtClean="0"/>
              <a:t>Náklady ZÚS – zimní období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487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716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4847" y="770709"/>
            <a:ext cx="9705702" cy="2612571"/>
          </a:xfrm>
        </p:spPr>
        <p:txBody>
          <a:bodyPr>
            <a:normAutofit fontScale="90000"/>
          </a:bodyPr>
          <a:lstStyle/>
          <a:p>
            <a:r>
              <a:rPr lang="cs-CZ" sz="4900" b="1" dirty="0"/>
              <a:t>Spotřeba soli - kalendářní roky 2002 – 2021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6483531" cy="1936614"/>
          </a:xfrm>
        </p:spPr>
        <p:txBody>
          <a:bodyPr>
            <a:normAutofit/>
          </a:bodyPr>
          <a:lstStyle/>
          <a:p>
            <a:pPr algn="l"/>
            <a:r>
              <a:rPr lang="cs-CZ" b="1" dirty="0">
                <a:solidFill>
                  <a:schemeClr val="tx1"/>
                </a:solidFill>
              </a:rPr>
              <a:t>Průměr		169 tis. t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Nejvyšší	2021	292 tis. t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Nejnižší	</a:t>
            </a:r>
            <a:r>
              <a:rPr lang="cs-CZ" b="1" dirty="0" smtClean="0">
                <a:solidFill>
                  <a:schemeClr val="tx1"/>
                </a:solidFill>
              </a:rPr>
              <a:t>2014</a:t>
            </a:r>
            <a:r>
              <a:rPr lang="cs-CZ" b="1" dirty="0">
                <a:solidFill>
                  <a:schemeClr val="tx1"/>
                </a:solidFill>
              </a:rPr>
              <a:t>	87 tis. t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40894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8641" y="404949"/>
            <a:ext cx="10959736" cy="1809745"/>
          </a:xfrm>
        </p:spPr>
        <p:txBody>
          <a:bodyPr/>
          <a:lstStyle/>
          <a:p>
            <a:r>
              <a:rPr lang="cs-CZ" b="1" dirty="0" smtClean="0"/>
              <a:t>Spotřeba soli - </a:t>
            </a:r>
            <a:r>
              <a:rPr lang="cs-CZ" b="1" dirty="0"/>
              <a:t>kalendářní </a:t>
            </a:r>
            <a:r>
              <a:rPr lang="cs-CZ" b="1" dirty="0" smtClean="0"/>
              <a:t>roky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670141"/>
            <a:ext cx="10515601" cy="492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397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4847" y="770709"/>
            <a:ext cx="9705702" cy="2612571"/>
          </a:xfrm>
        </p:spPr>
        <p:txBody>
          <a:bodyPr>
            <a:normAutofit/>
          </a:bodyPr>
          <a:lstStyle/>
          <a:p>
            <a:r>
              <a:rPr lang="cs-CZ" b="1" dirty="0"/>
              <a:t>Spotřeba soli - zimní období 2002/03 – </a:t>
            </a:r>
            <a:r>
              <a:rPr lang="cs-CZ" b="1" dirty="0" smtClean="0"/>
              <a:t>2021/22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7201989" cy="1936614"/>
          </a:xfrm>
        </p:spPr>
        <p:txBody>
          <a:bodyPr>
            <a:normAutofit fontScale="92500"/>
          </a:bodyPr>
          <a:lstStyle/>
          <a:p>
            <a:pPr algn="l"/>
            <a:r>
              <a:rPr lang="cs-CZ" b="1" dirty="0">
                <a:solidFill>
                  <a:schemeClr val="tx1"/>
                </a:solidFill>
              </a:rPr>
              <a:t>Průměr 			170 tis. t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Nejvyšší	</a:t>
            </a:r>
            <a:r>
              <a:rPr lang="cs-CZ" b="1" dirty="0" smtClean="0">
                <a:solidFill>
                  <a:schemeClr val="tx1"/>
                </a:solidFill>
              </a:rPr>
              <a:t>2012-13	</a:t>
            </a:r>
            <a:r>
              <a:rPr lang="cs-CZ" b="1" dirty="0">
                <a:solidFill>
                  <a:schemeClr val="tx1"/>
                </a:solidFill>
              </a:rPr>
              <a:t>	247 tis. t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Nejnižší	</a:t>
            </a:r>
            <a:r>
              <a:rPr lang="cs-CZ" b="1" dirty="0" smtClean="0">
                <a:solidFill>
                  <a:schemeClr val="tx1"/>
                </a:solidFill>
              </a:rPr>
              <a:t>2006-07</a:t>
            </a:r>
            <a:r>
              <a:rPr lang="cs-CZ" b="1" dirty="0">
                <a:solidFill>
                  <a:schemeClr val="tx1"/>
                </a:solidFill>
              </a:rPr>
              <a:t>	</a:t>
            </a:r>
            <a:r>
              <a:rPr lang="cs-CZ" b="1" dirty="0" smtClean="0">
                <a:solidFill>
                  <a:schemeClr val="tx1"/>
                </a:solidFill>
              </a:rPr>
              <a:t>	84 </a:t>
            </a:r>
            <a:r>
              <a:rPr lang="cs-CZ" b="1" dirty="0">
                <a:solidFill>
                  <a:schemeClr val="tx1"/>
                </a:solidFill>
              </a:rPr>
              <a:t>tis. t	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Zima 2021-22	 		173 tis. t (+duben</a:t>
            </a:r>
            <a:r>
              <a:rPr lang="cs-CZ" dirty="0"/>
              <a:t>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69932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339635"/>
            <a:ext cx="10364451" cy="1875060"/>
          </a:xfrm>
        </p:spPr>
        <p:txBody>
          <a:bodyPr/>
          <a:lstStyle/>
          <a:p>
            <a:r>
              <a:rPr lang="cs-CZ" b="1" dirty="0" smtClean="0"/>
              <a:t>Spotřeba soli – zimní období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69448"/>
            <a:ext cx="10515600" cy="498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255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106</TotalTime>
  <Words>337</Words>
  <Application>Microsoft Office PowerPoint</Application>
  <PresentationFormat>Širokoúhlá obrazovka</PresentationFormat>
  <Paragraphs>43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Tw Cen MT</vt:lpstr>
      <vt:lpstr>Kapka</vt:lpstr>
      <vt:lpstr>Statistika zimní údržby silnic 2002 – 2022  silnice II. a III. třídy</vt:lpstr>
      <vt:lpstr>Náklady ZÚS – kalendářní roky 2002 - 2021 </vt:lpstr>
      <vt:lpstr>Náklady ZÚS - kalendářní roky </vt:lpstr>
      <vt:lpstr>Náklady ZÚS – zimní období 2002/03 – 2021/22 </vt:lpstr>
      <vt:lpstr>Náklady ZÚS – zimní období</vt:lpstr>
      <vt:lpstr>Spotřeba soli - kalendářní roky 2002 – 2021  </vt:lpstr>
      <vt:lpstr>Spotřeba soli - kalendářní roky</vt:lpstr>
      <vt:lpstr>Spotřeba soli - zimní období 2002/03 – 2021/22 </vt:lpstr>
      <vt:lpstr>Spotřeba soli – zimní období</vt:lpstr>
      <vt:lpstr>Spotřeba inertu - kalendářní roky 2002 – 2021  </vt:lpstr>
      <vt:lpstr>Spotřeba inertu – kalendářní roky</vt:lpstr>
      <vt:lpstr>Spotřeba inertu - zimní období 2002/03 – 2021/22 </vt:lpstr>
      <vt:lpstr>Spotřeba inertu – zimní období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Komůrka Zdeněk</dc:creator>
  <cp:lastModifiedBy>Komůrka Zdeněk</cp:lastModifiedBy>
  <cp:revision>19</cp:revision>
  <dcterms:created xsi:type="dcterms:W3CDTF">2022-05-02T15:50:59Z</dcterms:created>
  <dcterms:modified xsi:type="dcterms:W3CDTF">2022-05-02T17:37:58Z</dcterms:modified>
</cp:coreProperties>
</file>